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</p:sldMasterIdLst>
  <p:notesMasterIdLst>
    <p:notesMasterId r:id="rId23"/>
  </p:notesMasterIdLst>
  <p:sldIdLst>
    <p:sldId id="294" r:id="rId2"/>
    <p:sldId id="308" r:id="rId3"/>
    <p:sldId id="4867" r:id="rId4"/>
    <p:sldId id="4868" r:id="rId5"/>
    <p:sldId id="366" r:id="rId6"/>
    <p:sldId id="284" r:id="rId7"/>
    <p:sldId id="4896" r:id="rId8"/>
    <p:sldId id="286" r:id="rId9"/>
    <p:sldId id="297" r:id="rId10"/>
    <p:sldId id="290" r:id="rId11"/>
    <p:sldId id="288" r:id="rId12"/>
    <p:sldId id="300" r:id="rId13"/>
    <p:sldId id="4857" r:id="rId14"/>
    <p:sldId id="4755" r:id="rId15"/>
    <p:sldId id="4845" r:id="rId16"/>
    <p:sldId id="4895" r:id="rId17"/>
    <p:sldId id="4891" r:id="rId18"/>
    <p:sldId id="4892" r:id="rId19"/>
    <p:sldId id="4894" r:id="rId20"/>
    <p:sldId id="4862" r:id="rId21"/>
    <p:sldId id="291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imes New Roman" panose="02020603050405020304" pitchFamily="18" charset="0"/>
        <a:ea typeface="Osaka" panose="020B0600000000000000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imes New Roman" panose="02020603050405020304" pitchFamily="18" charset="0"/>
        <a:ea typeface="Osaka" panose="020B0600000000000000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imes New Roman" panose="02020603050405020304" pitchFamily="18" charset="0"/>
        <a:ea typeface="Osaka" panose="020B0600000000000000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imes New Roman" panose="02020603050405020304" pitchFamily="18" charset="0"/>
        <a:ea typeface="Osaka" panose="020B0600000000000000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imes New Roman" panose="02020603050405020304" pitchFamily="18" charset="0"/>
        <a:ea typeface="Osaka" panose="020B0600000000000000" pitchFamily="34" charset="-128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Times New Roman" panose="02020603050405020304" pitchFamily="18" charset="0"/>
        <a:ea typeface="Osaka" panose="020B0600000000000000" pitchFamily="34" charset="-128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Times New Roman" panose="02020603050405020304" pitchFamily="18" charset="0"/>
        <a:ea typeface="Osaka" panose="020B0600000000000000" pitchFamily="34" charset="-128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Times New Roman" panose="02020603050405020304" pitchFamily="18" charset="0"/>
        <a:ea typeface="Osaka" panose="020B0600000000000000" pitchFamily="34" charset="-128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Times New Roman" panose="02020603050405020304" pitchFamily="18" charset="0"/>
        <a:ea typeface="Osaka" panose="020B0600000000000000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0307"/>
    <a:srgbClr val="C90706"/>
    <a:srgbClr val="00F500"/>
    <a:srgbClr val="FFE500"/>
    <a:srgbClr val="BC4DF4"/>
    <a:srgbClr val="F96300"/>
    <a:srgbClr val="00FFF3"/>
    <a:srgbClr val="EB74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84"/>
    <p:restoredTop sz="94648"/>
  </p:normalViewPr>
  <p:slideViewPr>
    <p:cSldViewPr snapToGrid="0">
      <p:cViewPr varScale="1">
        <p:scale>
          <a:sx n="105" d="100"/>
          <a:sy n="105" d="100"/>
        </p:scale>
        <p:origin x="2076" y="96"/>
      </p:cViewPr>
      <p:guideLst>
        <p:guide orient="horz" pos="2130"/>
        <p:guide pos="2880"/>
      </p:guideLst>
    </p:cSldViewPr>
  </p:slideViewPr>
  <p:outlineViewPr>
    <p:cViewPr>
      <p:scale>
        <a:sx n="33" d="100"/>
        <a:sy n="33" d="100"/>
      </p:scale>
      <p:origin x="0" y="-10776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1" d="1"/>
        <a:sy n="1" d="1"/>
      </p:scale>
      <p:origin x="0" y="104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E1E91B25-1F37-214F-B139-5A56C6BFE0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2E1CD8BC-0A85-3C4A-94EE-56FE1AFE7E1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295D4188-9DEC-DF46-A53D-8CF815448C8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3" name="Rectangle 5">
            <a:extLst>
              <a:ext uri="{FF2B5EF4-FFF2-40B4-BE49-F238E27FC236}">
                <a16:creationId xmlns:a16="http://schemas.microsoft.com/office/drawing/2014/main" id="{61486AFB-FF98-A442-B1B7-0178F88D294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9814" name="Rectangle 6">
            <a:extLst>
              <a:ext uri="{FF2B5EF4-FFF2-40B4-BE49-F238E27FC236}">
                <a16:creationId xmlns:a16="http://schemas.microsoft.com/office/drawing/2014/main" id="{69786275-1D10-FA41-A217-B1E482B13FA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9815" name="Rectangle 7">
            <a:extLst>
              <a:ext uri="{FF2B5EF4-FFF2-40B4-BE49-F238E27FC236}">
                <a16:creationId xmlns:a16="http://schemas.microsoft.com/office/drawing/2014/main" id="{B9CB400A-180C-AB40-B58D-4D7827E3AC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2269AE9-2E81-FB4A-9BD3-707F4CD97F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541DC6-E35F-410E-A1DA-6C9697003F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284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269AE9-2E81-FB4A-9BD3-707F4CD97FDE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44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Times" charset="0"/>
              <a:buNone/>
              <a:defRPr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30B29F0-996D-254D-9E43-13F2363855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CB59AE-D4B3-344C-9DA6-7581D505C7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0CEBE92-ED08-2249-81E9-59EA3E4A65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D2FD4-5165-0746-BD98-A7AAE5571C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3267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D7D9028-3EF6-B54C-9D93-66AD881B3F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48A29B0-F31F-1842-A3F3-F79520EDE5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C77843-D30F-3544-92DA-6CCB9F1F9A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FC9C9-8B49-9D45-9BAE-6D73B8BA12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5193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A59CBE-B655-EC4C-9B64-CB4C3FF16C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B0B93-F359-E745-9520-4BC85A3834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3E0E04-796B-0349-9B99-A64DFFC549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30784-102A-2347-AAD8-F93461C186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5105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764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59C175-EFD0-5344-9999-F7B8DD0580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BF86D3-8B8B-F745-9972-6FD0537ADD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E6395-450C-0E48-8978-A136857693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7117A-F907-5747-A9D8-F541DB33E1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3473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2CD38B-BDDF-1746-88F1-A9F43E50BC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0CE0FA-2ABD-1345-B32E-3BB8BB8793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03520A-0C47-034E-852B-72C238BCA8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324A6-443C-A84F-8097-E1DFF5330A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7648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44FB9B-7F4B-0848-892A-8FDCA01D68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F2B62E-1CB0-BF41-BFA1-9C323A4B5F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2E713A-C2A7-3544-B336-528D050F3D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6538-0018-B340-AFFF-7E04FEF6DD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03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6C1DE5-A86C-974B-A63B-DC76915D9E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625599-3DD8-3040-B1E6-316B632243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FB74826-55C6-7C40-BD90-C4B11802A0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CAA20-C136-F546-A49A-DBB40C54CA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78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1087EC-CEA6-3045-9EC5-6B2DBE4B8E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078378-83D8-F647-BAB2-782A7A82B1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690684-31B7-B045-812B-ABED2732B5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99A07-6D30-C946-9123-C85E2B79F2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9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75F89DF-F064-0848-BB55-5A0CE71491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25738BB-9605-E641-8A4B-DD4F4FA72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0BCA28-D048-C54D-A84D-E1CF5DB568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44A15-EB48-2740-A7D3-53557AECFE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4489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E21630D-AA9C-C441-90BD-784AE2F58D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02E074B-6A79-D44E-8B89-AF229E1800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7286C7B-12F4-7F4B-A470-777CB95BB3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7F226-41B2-A440-BF2C-01FAEE97E4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7749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ED0E48C-7AC4-E344-81A5-02355811EB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88BF22B-BA03-0C4C-8CE8-C91F884D36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ADC592B-4ED3-B94F-8289-3ED9E7AE3A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4F682-0C6D-DF4B-B158-BDF84F159E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3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3C3131-A8FB-204B-8020-57291D3C3C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D2BA58-A1A1-104B-8DBA-30F21923ED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4F4BB3-A7A5-0C42-B5D0-0213A2136C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C0B04-F93E-EC41-9DB6-07FCAD8927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0102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6CF7BF-4F7E-ED47-B64B-ADE0234FC3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7FD979-745B-2845-8671-1287538D79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E7FB89-47DD-654D-B073-2FE6384E73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13C9A-4078-254C-BF45-08EABCD84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723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03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A0DD19A-FEE0-B545-AB1B-9F58C1F8AD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08C5621-C6A9-2D42-A9C3-748F1908CA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84676" name="Rectangle 4">
            <a:extLst>
              <a:ext uri="{FF2B5EF4-FFF2-40B4-BE49-F238E27FC236}">
                <a16:creationId xmlns:a16="http://schemas.microsoft.com/office/drawing/2014/main" id="{6DD751A5-8240-B345-BDD0-248A3045E2B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4677" name="Rectangle 5">
            <a:extLst>
              <a:ext uri="{FF2B5EF4-FFF2-40B4-BE49-F238E27FC236}">
                <a16:creationId xmlns:a16="http://schemas.microsoft.com/office/drawing/2014/main" id="{7C80AB2E-C2D4-7D44-98C9-FDF0768F17B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4678" name="Rectangle 6">
            <a:extLst>
              <a:ext uri="{FF2B5EF4-FFF2-40B4-BE49-F238E27FC236}">
                <a16:creationId xmlns:a16="http://schemas.microsoft.com/office/drawing/2014/main" id="{77F5FBA4-45E5-1642-8A5C-7F8AE82D1D6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56352B-7DD2-EE4A-9252-8DA65B535C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Helvetica" charset="0"/>
          <a:ea typeface="Osaka" charset="-128"/>
          <a:cs typeface="Osaka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Helvetica" charset="0"/>
          <a:ea typeface="Osaka" charset="-128"/>
          <a:cs typeface="Osaka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Helvetica" charset="0"/>
          <a:ea typeface="Osaka" charset="-128"/>
          <a:cs typeface="Osaka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Helvetica" charset="0"/>
          <a:ea typeface="Osaka" charset="-128"/>
          <a:cs typeface="Osaka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Helvetica" charset="0"/>
          <a:ea typeface="Osaka" charset="-128"/>
          <a:cs typeface="Osaka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Helvetica" charset="0"/>
          <a:ea typeface="Osaka" charset="-128"/>
          <a:cs typeface="Osaka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Helvetica" charset="0"/>
          <a:ea typeface="Osaka" charset="-128"/>
          <a:cs typeface="Osaka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Helvetica" charset="0"/>
          <a:ea typeface="Osaka" charset="-128"/>
          <a:cs typeface="Osaka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800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heuniversityfaculty.cornell.edu/files/2016/06/FinalReportFGC.Mar_.7.07-va45qu.pdf" TargetMode="External"/><Relationship Id="rId2" Type="http://schemas.openxmlformats.org/officeDocument/2006/relationships/hyperlink" Target="https://theuniversityfaculty.cornell.edu/files/2016/01/510cooperation-2lw1ehr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ews.cornell.edu/stories/2016/09/all-faculty-students-staff-have-voice-campus-governance" TargetMode="External"/><Relationship Id="rId5" Type="http://schemas.openxmlformats.org/officeDocument/2006/relationships/hyperlink" Target="https://theuniversityfaculty.cornell.edu/faculty-senate/current2-draft/resolution-107-shared-governance-in-matters-of-educational-policy-as-required-by-article-xiii-section-2-of-the-bylaws-of-cornell-university/" TargetMode="External"/><Relationship Id="rId4" Type="http://schemas.openxmlformats.org/officeDocument/2006/relationships/hyperlink" Target="https://theuniversityfaculty.cornell.edu/files/2016/01/SENATEPROTOCOLS-1zcpe60.pd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eanoffaculty.cornell.edu/faculty-governance/ufc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-deanoffaculty.pantheonsite.io/wp-content/uploads/ROBERTS_STEIN-1eb6no7.pdf" TargetMode="External"/><Relationship Id="rId2" Type="http://schemas.openxmlformats.org/officeDocument/2006/relationships/hyperlink" Target="https://live-deanoffaculty.pantheonsite.io/wp-content/uploads/RobertsRulesSimplified-1ybt2mk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ive-deanoffaculty.pantheonsite.io/wp-content/uploads/ParProc-Freeman-18f7v7e.pdf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eanoffaculty.cornell.edu/faculty-governance/archives/resolutions/" TargetMode="External"/><Relationship Id="rId2" Type="http://schemas.openxmlformats.org/officeDocument/2006/relationships/hyperlink" Target="https://deanoffaculty.cornell.edu/faculty-governance/archives/archived-senate-meetings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deanoffaculty.cornell.edu/faculty-governance/faculty-senate/pending-matter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eanoffaculty.cornell.edu/faculty-governance/senate-committees/fpc-current/" TargetMode="External"/><Relationship Id="rId3" Type="http://schemas.openxmlformats.org/officeDocument/2006/relationships/hyperlink" Target="https://deanoffaculty.cornell.edu/faculty-governance/senate-committees/afps-current/" TargetMode="External"/><Relationship Id="rId7" Type="http://schemas.openxmlformats.org/officeDocument/2006/relationships/hyperlink" Target="https://deanoffaculty.cornell.edu/faculty-governance/senate-committees/facape-current/" TargetMode="External"/><Relationship Id="rId12" Type="http://schemas.openxmlformats.org/officeDocument/2006/relationships/hyperlink" Target="https://deanoffaculty.cornell.edu/faculty-governance/senate-committees/music-current/" TargetMode="External"/><Relationship Id="rId2" Type="http://schemas.openxmlformats.org/officeDocument/2006/relationships/hyperlink" Target="https://deanoffaculty.cornell.edu/faculty-governance/senate-committees/adw-curren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anoffaculty.cornell.edu/faculty-governance/senate-committees/facta-current/" TargetMode="External"/><Relationship Id="rId11" Type="http://schemas.openxmlformats.org/officeDocument/2006/relationships/hyperlink" Target="https://deanoffaculty.cornell.edu/faculty-governance/senate-committees/university-rotc-relationships-committee-urrc/" TargetMode="External"/><Relationship Id="rId5" Type="http://schemas.openxmlformats.org/officeDocument/2006/relationships/hyperlink" Target="https://deanoffaculty.cornell.edu/faculty-governance/senate-committees/epc-current/" TargetMode="External"/><Relationship Id="rId10" Type="http://schemas.openxmlformats.org/officeDocument/2006/relationships/hyperlink" Target="https://deanoffaculty.cornell.edu/faculty-governance/senate-committees/university-faculty-library-board-current/" TargetMode="External"/><Relationship Id="rId4" Type="http://schemas.openxmlformats.org/officeDocument/2006/relationships/hyperlink" Target="https://deanoffaculty.cornell.edu/faculty-governance/senate-committees/capp-current/" TargetMode="External"/><Relationship Id="rId9" Type="http://schemas.openxmlformats.org/officeDocument/2006/relationships/hyperlink" Target="https://deanoffaculty.cornell.edu/faculty-governance/senate-committees/lectures-current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16DC3-B7E2-BCEA-6594-98C16CDD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reading a newspaper&#10;&#10;AI-generated content may be incorrect.">
            <a:extLst>
              <a:ext uri="{FF2B5EF4-FFF2-40B4-BE49-F238E27FC236}">
                <a16:creationId xmlns:a16="http://schemas.microsoft.com/office/drawing/2014/main" id="{9C9B66AA-EA4A-7A54-2CFB-19315CA86FA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4000"/>
          </a:blip>
          <a:srcRect r="25033"/>
          <a:stretch/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8381C5-925E-85B0-8BDD-6B698C36263B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Office of the Dean of Faculty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2E601-F79E-7E39-047A-4B4384BEA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311" y="881047"/>
            <a:ext cx="4604014" cy="585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7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D12C2-4B53-1FB6-BEDB-2B5B64761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peaking into a microphone&#10;&#10;AI-generated content may be incorrect.">
            <a:extLst>
              <a:ext uri="{FF2B5EF4-FFF2-40B4-BE49-F238E27FC236}">
                <a16:creationId xmlns:a16="http://schemas.microsoft.com/office/drawing/2014/main" id="{1864D8AF-EBB0-8387-C55C-9136095223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r="11579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BC22DA1-B95D-7A71-4926-93A96FDE8459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Additional Topics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F195831-41E2-5DC5-3B52-63B1BD58D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340" y="1779414"/>
            <a:ext cx="8229600" cy="4461366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Engaging viewpoint diversity in the classroom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Graduate student unionization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Established academic integrity working group 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 Code of Conduct – Use of academic and non-academic temporary suspensions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Cornell Committee on Expressive Activity report 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Child Care Development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Shared Governance: Generative Artificial Intelligence Advisory Council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Guidance and resources available regarding executive orders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 Integrity Council annual report 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Economic Snapshot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Generative Artificial Intelligence Advisory Council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0E4527-6E88-0FFD-482D-754CF6F8388E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188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73590-3140-165D-9957-FCDE4FFC6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erson holding a pipette and a green container&#10;&#10;AI-generated content may be incorrect.">
            <a:extLst>
              <a:ext uri="{FF2B5EF4-FFF2-40B4-BE49-F238E27FC236}">
                <a16:creationId xmlns:a16="http://schemas.microsoft.com/office/drawing/2014/main" id="{70538A21-0B27-A0D1-283B-D5825B00993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l="12976"/>
          <a:stretch/>
        </p:blipFill>
        <p:spPr>
          <a:xfrm>
            <a:off x="0" y="4665"/>
            <a:ext cx="9144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C833F10-223E-5B09-B823-3EE119B5644A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24-25 Cornell Tech Field Trip</a:t>
            </a:r>
          </a:p>
        </p:txBody>
      </p:sp>
      <p:pic>
        <p:nvPicPr>
          <p:cNvPr id="24" name="Picture 23" descr="A person sitting on a chair with a rope attached to her leg&#10;&#10;AI-generated content may be incorrect.">
            <a:extLst>
              <a:ext uri="{FF2B5EF4-FFF2-40B4-BE49-F238E27FC236}">
                <a16:creationId xmlns:a16="http://schemas.microsoft.com/office/drawing/2014/main" id="{06B159FD-DB6C-7797-4D96-A868D60E66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65" b="18271"/>
          <a:stretch/>
        </p:blipFill>
        <p:spPr>
          <a:xfrm rot="5400000">
            <a:off x="6356542" y="1734567"/>
            <a:ext cx="3031194" cy="2301367"/>
          </a:xfrm>
          <a:prstGeom prst="rect">
            <a:avLst/>
          </a:prstGeom>
        </p:spPr>
      </p:pic>
      <p:pic>
        <p:nvPicPr>
          <p:cNvPr id="25" name="Picture 2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9FE5FD1C-180E-F03C-DB61-123B1E8D43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755"/>
          <a:stretch/>
        </p:blipFill>
        <p:spPr>
          <a:xfrm rot="10800000">
            <a:off x="3134230" y="1396758"/>
            <a:ext cx="3445267" cy="3031194"/>
          </a:xfrm>
          <a:prstGeom prst="rect">
            <a:avLst/>
          </a:prstGeom>
        </p:spPr>
      </p:pic>
      <p:pic>
        <p:nvPicPr>
          <p:cNvPr id="26" name="Picture 25" descr="A group of people sitting in a bus&#10;&#10;AI-generated content may be incorrect.">
            <a:extLst>
              <a:ext uri="{FF2B5EF4-FFF2-40B4-BE49-F238E27FC236}">
                <a16:creationId xmlns:a16="http://schemas.microsoft.com/office/drawing/2014/main" id="{63EE933F-7E14-89DF-7784-E34EB0DEA60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343"/>
          <a:stretch/>
        </p:blipFill>
        <p:spPr>
          <a:xfrm rot="5400000">
            <a:off x="41127" y="1429518"/>
            <a:ext cx="3031194" cy="296567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2B13776-0900-813D-3285-51777D3C1A8D}"/>
              </a:ext>
            </a:extLst>
          </p:cNvPr>
          <p:cNvSpPr/>
          <p:nvPr/>
        </p:nvSpPr>
        <p:spPr>
          <a:xfrm>
            <a:off x="0" y="474653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Imagining the future of “any person…any study…”</a:t>
            </a:r>
          </a:p>
        </p:txBody>
      </p:sp>
    </p:spTree>
    <p:extLst>
      <p:ext uri="{BB962C8B-B14F-4D97-AF65-F5344CB8AC3E}">
        <p14:creationId xmlns:p14="http://schemas.microsoft.com/office/powerpoint/2010/main" val="1549911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B21B6-AB3C-DF6A-9787-F38A3116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greenhouse picking berries&#10;&#10;AI-generated content may be incorrect.">
            <a:extLst>
              <a:ext uri="{FF2B5EF4-FFF2-40B4-BE49-F238E27FC236}">
                <a16:creationId xmlns:a16="http://schemas.microsoft.com/office/drawing/2014/main" id="{0EC0D8F7-B594-A1A6-A40C-14E1EF1C3C3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r="1095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B56E568-FA07-5A68-0D25-4F4790D88389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24-25 </a:t>
            </a:r>
            <a:r>
              <a:rPr lang="en-US" sz="3600" dirty="0" err="1"/>
              <a:t>AgriTech</a:t>
            </a:r>
            <a:r>
              <a:rPr lang="en-US" sz="3600" dirty="0"/>
              <a:t> Field Trip</a:t>
            </a:r>
          </a:p>
        </p:txBody>
      </p:sp>
      <p:pic>
        <p:nvPicPr>
          <p:cNvPr id="5" name="Picture 4" descr="A group of people standing in front of a building&#10;&#10;AI-generated content may be incorrect.">
            <a:extLst>
              <a:ext uri="{FF2B5EF4-FFF2-40B4-BE49-F238E27FC236}">
                <a16:creationId xmlns:a16="http://schemas.microsoft.com/office/drawing/2014/main" id="{7F734B6F-BEA1-FD81-DD0F-6064E0A1ED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507" t="-3161" r="11244" b="3161"/>
          <a:stretch/>
        </p:blipFill>
        <p:spPr>
          <a:xfrm>
            <a:off x="157111" y="1742583"/>
            <a:ext cx="2217808" cy="3234293"/>
          </a:xfrm>
          <a:prstGeom prst="rect">
            <a:avLst/>
          </a:prstGeom>
        </p:spPr>
      </p:pic>
      <p:pic>
        <p:nvPicPr>
          <p:cNvPr id="6" name="Picture 5" descr="A group of people in a greenhouse&#10;&#10;AI-generated content may be incorrect.">
            <a:extLst>
              <a:ext uri="{FF2B5EF4-FFF2-40B4-BE49-F238E27FC236}">
                <a16:creationId xmlns:a16="http://schemas.microsoft.com/office/drawing/2014/main" id="{3FF6BC3B-4349-8F23-460E-0B75E370384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88" b="16882"/>
          <a:stretch/>
        </p:blipFill>
        <p:spPr>
          <a:xfrm rot="5400000">
            <a:off x="1897506" y="2444948"/>
            <a:ext cx="3132162" cy="1931694"/>
          </a:xfrm>
          <a:prstGeom prst="rect">
            <a:avLst/>
          </a:prstGeom>
        </p:spPr>
      </p:pic>
      <p:pic>
        <p:nvPicPr>
          <p:cNvPr id="7" name="Picture 6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09643BED-1AD4-7CD6-F583-2440CA244A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830" r="14629"/>
          <a:stretch/>
        </p:blipFill>
        <p:spPr>
          <a:xfrm>
            <a:off x="6714841" y="1844715"/>
            <a:ext cx="2217808" cy="3132161"/>
          </a:xfrm>
          <a:prstGeom prst="rect">
            <a:avLst/>
          </a:prstGeom>
        </p:spPr>
      </p:pic>
      <p:pic>
        <p:nvPicPr>
          <p:cNvPr id="8" name="Picture 7" descr="A group of people sitting at tables in a room&#10;&#10;AI-generated content may be incorrect.">
            <a:extLst>
              <a:ext uri="{FF2B5EF4-FFF2-40B4-BE49-F238E27FC236}">
                <a16:creationId xmlns:a16="http://schemas.microsoft.com/office/drawing/2014/main" id="{A17AD873-6567-F383-9270-557229B09C5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7877" r="32729"/>
          <a:stretch/>
        </p:blipFill>
        <p:spPr>
          <a:xfrm>
            <a:off x="4606290" y="1844714"/>
            <a:ext cx="1931695" cy="313216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7DDBC2E-22B8-9210-E804-CE60B8A1C405}"/>
              </a:ext>
            </a:extLst>
          </p:cNvPr>
          <p:cNvSpPr/>
          <p:nvPr/>
        </p:nvSpPr>
        <p:spPr>
          <a:xfrm>
            <a:off x="0" y="5229628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How can faculty collaborate to support one another and contribute to Cornell?</a:t>
            </a:r>
          </a:p>
        </p:txBody>
      </p:sp>
    </p:spTree>
    <p:extLst>
      <p:ext uri="{BB962C8B-B14F-4D97-AF65-F5344CB8AC3E}">
        <p14:creationId xmlns:p14="http://schemas.microsoft.com/office/powerpoint/2010/main" val="1032049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2F2EE-1A4D-A4FF-3308-304F6C773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21" y="1936363"/>
            <a:ext cx="8572063" cy="3484970"/>
          </a:xfrm>
        </p:spPr>
        <p:txBody>
          <a:bodyPr>
            <a:noAutofit/>
          </a:bodyPr>
          <a:lstStyle/>
          <a:p>
            <a:pPr algn="l" fontAlgn="base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 the years the Faculty Senate has recommended steps that should be taken to maintain a high level of shared governance.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Resolution 12.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Principles of Cooperation and Consultation Between the President and Faculty Senate. (May 10, 2000)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Resolution 70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Report and Recommendations of the Faculty Senate Committee to review faculty governance. (March 14, 2007)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Resolution 87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Protocols to Ensure Faculty Governance (February 9, 2011)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Resolution 107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Shared Governance in Matters of Educational Policy as Required by Article 13. (April 8, 2015)</a:t>
            </a:r>
          </a:p>
          <a:p>
            <a:pPr algn="l" fontAlgn="base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Undergraduates students, graduate students, and employees are very much part of the picture: </a:t>
            </a:r>
            <a:r>
              <a:rPr lang="en-US" sz="20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Shared governance and the Assemblies</a:t>
            </a:r>
            <a:endParaRPr lang="en-US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5C16B4-82BD-5861-AC8E-71C448E6D9DD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Shared Governance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962A3-E267-24B3-CA77-42093B5062BF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896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C8E5A8F-19F1-2B3F-CC9D-DFF7675BAE6C}"/>
              </a:ext>
            </a:extLst>
          </p:cNvPr>
          <p:cNvSpPr txBox="1">
            <a:spLocks/>
          </p:cNvSpPr>
          <p:nvPr/>
        </p:nvSpPr>
        <p:spPr>
          <a:xfrm>
            <a:off x="313521" y="2048968"/>
            <a:ext cx="8572063" cy="365360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Before each Senate meeting, the </a:t>
            </a:r>
            <a:r>
              <a:rPr lang="en-US" sz="2000" b="0" u="sng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 Faculty Committee 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(UFC) meets to discuss and set the Senate meeting agenda.</a:t>
            </a:r>
          </a:p>
          <a:p>
            <a:pPr marL="176213" indent="-176213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The Friday before each Senate meeting the agenda is posted on the </a:t>
            </a:r>
            <a:r>
              <a:rPr lang="en-US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DoF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 website and emailed to the Senators</a:t>
            </a:r>
            <a:r>
              <a:rPr lang="en-US" sz="2000" b="0" i="1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pPr marL="519113" lvl="2" indent="-176213"/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Comments relevant to the meeting can be posted on the agenda page.</a:t>
            </a:r>
          </a:p>
          <a:p>
            <a:pPr marL="176213" indent="-176213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Senators are requested to contact the Dean of Faculty about any motions that they intend to advance at the meeting. </a:t>
            </a:r>
          </a:p>
          <a:p>
            <a:pPr marL="519113" lvl="1" indent="-176213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This is to insure efficient and maximum use of faculty time.</a:t>
            </a:r>
          </a:p>
          <a:p>
            <a:pPr marL="176213" indent="-176213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The agenda is also circulated to the entire faculty in the Monday Message.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CF8853-E32F-C2A5-1FD5-72377A59B40A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AA2CBA-C122-C127-E44B-09490ADDF4BD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Prior to the Faculty Senate Meeting</a:t>
            </a:r>
          </a:p>
        </p:txBody>
      </p:sp>
    </p:spTree>
    <p:extLst>
      <p:ext uri="{BB962C8B-B14F-4D97-AF65-F5344CB8AC3E}">
        <p14:creationId xmlns:p14="http://schemas.microsoft.com/office/powerpoint/2010/main" val="1555464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09973-05EE-FB90-D362-10F6D3EFA9CA}"/>
              </a:ext>
            </a:extLst>
          </p:cNvPr>
          <p:cNvSpPr txBox="1">
            <a:spLocks/>
          </p:cNvSpPr>
          <p:nvPr/>
        </p:nvSpPr>
        <p:spPr>
          <a:xfrm>
            <a:off x="279231" y="1936542"/>
            <a:ext cx="8572063" cy="37660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Any member of the faculty is welcome to attend a Senate meeting and speak.  We request that each contribution is limited to 2 mins to allow for more voices.</a:t>
            </a:r>
          </a:p>
          <a:p>
            <a:pPr marL="257175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Anyone outside of the faculty or guest of the faculty interested in attending a Faculty Senate meeting (either in person or via zoom) should register their attendance to the Office of the Dean of Faculty prior to the meeting. </a:t>
            </a:r>
          </a:p>
          <a:p>
            <a:pPr marL="257175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Members are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strongly encouraged 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to send all proposed amendments to the </a:t>
            </a:r>
            <a:r>
              <a:rPr lang="en-US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DoF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 office 24 hours prior to the meeting. </a:t>
            </a:r>
          </a:p>
          <a:p>
            <a:pPr marL="257175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Because of quorum, attendance needs to be taken. Physical sign-up sheets are available at the in-person meeting and zoom attendees must indicate their attendance in the chat.</a:t>
            </a:r>
          </a:p>
          <a:p>
            <a:pPr marL="600075" lvl="1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Fifty percent attendance is required for quorum.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0CE0A3-164C-6E81-A513-F01911FB019F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C3B61-D244-ABE6-BA02-D93D47298732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During the Meeting</a:t>
            </a:r>
          </a:p>
        </p:txBody>
      </p:sp>
    </p:spTree>
    <p:extLst>
      <p:ext uri="{BB962C8B-B14F-4D97-AF65-F5344CB8AC3E}">
        <p14:creationId xmlns:p14="http://schemas.microsoft.com/office/powerpoint/2010/main" val="2490262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09973-05EE-FB90-D362-10F6D3EFA9CA}"/>
              </a:ext>
            </a:extLst>
          </p:cNvPr>
          <p:cNvSpPr txBox="1">
            <a:spLocks/>
          </p:cNvSpPr>
          <p:nvPr/>
        </p:nvSpPr>
        <p:spPr>
          <a:xfrm>
            <a:off x="313521" y="1936542"/>
            <a:ext cx="8572063" cy="37660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There is a </a:t>
            </a:r>
            <a:r>
              <a:rPr lang="en-US" sz="2000" b="0" u="sng" dirty="0">
                <a:latin typeface="Calibri" panose="020F0502020204030204" pitchFamily="34" charset="0"/>
                <a:cs typeface="Calibri" panose="020F0502020204030204" pitchFamily="34" charset="0"/>
              </a:rPr>
              <a:t>speaker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 who oversees the execution of the agenda. The current speaker is Jonathan </a:t>
            </a:r>
            <a:r>
              <a:rPr lang="en-US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Ochshorn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600075" lvl="1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The Speaker may select one or more Parliamentarians to advise him or her on questions of parliamentary law and procedure arising in the course of Faculty Senate meetings. </a:t>
            </a:r>
          </a:p>
          <a:p>
            <a:pPr marL="600075" lvl="1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An effort is made to  follow Roberts Rules.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Here is a </a:t>
            </a:r>
            <a:r>
              <a:rPr lang="en-US" sz="2000" u="sng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simplified version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en-US" sz="2000" u="sng" dirty="0"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Peter Stein’s version,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 and a more </a:t>
            </a:r>
            <a:r>
              <a:rPr lang="en-US" sz="2000" u="sng" dirty="0"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detailed version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Non-substantive (i.e., stylistic, grammatical, or clarifying) amendments may be freely introduced at a meeting without prior circulation. </a:t>
            </a:r>
          </a:p>
          <a:p>
            <a:pPr marL="600075" lvl="1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The speaker will rule substantive amendments out of order, but the speaker’s ruling can be reversed by majority vote of the body.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04663E-13E9-8897-440D-91AD0DAC9A3F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F58ED7-2E67-1A65-C1A4-1539AEE12E15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During the Meeting</a:t>
            </a:r>
          </a:p>
        </p:txBody>
      </p:sp>
    </p:spTree>
    <p:extLst>
      <p:ext uri="{BB962C8B-B14F-4D97-AF65-F5344CB8AC3E}">
        <p14:creationId xmlns:p14="http://schemas.microsoft.com/office/powerpoint/2010/main" val="2014912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09973-05EE-FB90-D362-10F6D3EFA9CA}"/>
              </a:ext>
            </a:extLst>
          </p:cNvPr>
          <p:cNvSpPr txBox="1">
            <a:spLocks/>
          </p:cNvSpPr>
          <p:nvPr/>
        </p:nvSpPr>
        <p:spPr>
          <a:xfrm>
            <a:off x="279231" y="1822054"/>
            <a:ext cx="8572063" cy="375479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Members may also move to postpone action to the next meeting if they believe a new approach deserves more timely consideration.</a:t>
            </a:r>
          </a:p>
          <a:p>
            <a:pPr marL="257175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The order of business of every meeting will include a brief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“Good of the Order” 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section at the end of the meeting, where remarks (but not motions) on any subject of interest to the faculty will be in order. </a:t>
            </a:r>
          </a:p>
          <a:p>
            <a:pPr marL="600075" lvl="1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Faculty members must inform the Speaker of their intention to address the Senate prior to the start of the meeting. </a:t>
            </a:r>
          </a:p>
          <a:p>
            <a:pPr marL="600075" lvl="1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In the absence of prospective speakers, the Speaker will re-allocate the reserved time to other agenda items.</a:t>
            </a:r>
          </a:p>
          <a:p>
            <a:pPr marL="257175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At the discretion of the Dean of Faculty, a Senate roll call vote can be initiated at any time during a meeting. </a:t>
            </a:r>
          </a:p>
          <a:p>
            <a:pPr marL="257175" indent="-257175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For the legislation or action to take effect, ballots submitted electronically over a period of one week and the number of votes cast must be at or above the level of quorum.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1DE449-8BC2-A038-0065-B3F3E93521BD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151C1A-559B-EE8D-7B1C-AFED84DD9BD2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During the Meeting</a:t>
            </a:r>
          </a:p>
        </p:txBody>
      </p:sp>
    </p:spTree>
    <p:extLst>
      <p:ext uri="{BB962C8B-B14F-4D97-AF65-F5344CB8AC3E}">
        <p14:creationId xmlns:p14="http://schemas.microsoft.com/office/powerpoint/2010/main" val="1551008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09973-05EE-FB90-D362-10F6D3EFA9CA}"/>
              </a:ext>
            </a:extLst>
          </p:cNvPr>
          <p:cNvSpPr txBox="1">
            <a:spLocks/>
          </p:cNvSpPr>
          <p:nvPr/>
        </p:nvSpPr>
        <p:spPr>
          <a:xfrm>
            <a:off x="313521" y="1932055"/>
            <a:ext cx="8572063" cy="377052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Fridays after the Senate meeting, a meeting synopsis is emailed the Senators to share with their department/unit faculty.</a:t>
            </a:r>
          </a:p>
          <a:p>
            <a:pPr fontAlgn="base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Senators and others who did not get a chance to speak can post their comments publicly on the meeting webpage.</a:t>
            </a:r>
          </a:p>
          <a:p>
            <a:pPr fontAlgn="base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After the Senate meeting, a tentative transcript is posted in the </a:t>
            </a:r>
            <a:r>
              <a:rPr lang="en-US" sz="2000" u="sng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Senate Materials </a:t>
            </a:r>
            <a:r>
              <a:rPr lang="en-US" sz="2000" b="0" u="sng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archive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where it can be reviewed for accuracy. </a:t>
            </a:r>
          </a:p>
          <a:p>
            <a:pPr fontAlgn="base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Any resolution that passes a vote of the Senate, typically done via a Qualtrics survey after the meeting, becomes part of the </a:t>
            </a:r>
            <a:r>
              <a:rPr lang="en-US" sz="2000" b="0" u="sng" dirty="0"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resolution archive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fontAlgn="base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Pending matters and legislation are posted 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publicly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fontAlgn="base"/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After the tentative transcript/minutes are approved at a subsequent Senate meeting, the posted transcript becomes “final.”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57812B-5520-21F5-F63C-5C92B0C6BB81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5BC346-FD39-379D-C0ED-3DFDD2599AE7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After the Meeting</a:t>
            </a:r>
          </a:p>
        </p:txBody>
      </p:sp>
    </p:spTree>
    <p:extLst>
      <p:ext uri="{BB962C8B-B14F-4D97-AF65-F5344CB8AC3E}">
        <p14:creationId xmlns:p14="http://schemas.microsoft.com/office/powerpoint/2010/main" val="51226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09973-05EE-FB90-D362-10F6D3EFA9CA}"/>
              </a:ext>
            </a:extLst>
          </p:cNvPr>
          <p:cNvSpPr txBox="1">
            <a:spLocks/>
          </p:cNvSpPr>
          <p:nvPr/>
        </p:nvSpPr>
        <p:spPr>
          <a:xfrm>
            <a:off x="279231" y="1810438"/>
            <a:ext cx="8572063" cy="37435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To place a motion on the agenda of a Faculty Senate meeting, it must be endorsed in one of the following ways:</a:t>
            </a:r>
          </a:p>
          <a:p>
            <a:pPr fontAlgn="base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By a Faculty Committee</a:t>
            </a:r>
          </a:p>
          <a:p>
            <a:pPr fontAlgn="base"/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By the University Faculty Committee (UFC) (on its own initiative or in response to a request by a Faculty Senate member)</a:t>
            </a:r>
          </a:p>
          <a:p>
            <a:pPr fontAlgn="base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By any 4 Faculty Senators</a:t>
            </a:r>
          </a:p>
          <a:p>
            <a:pPr fontAlgn="base"/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By any 25 members of the Faculty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Upon the recommendation of the UFC, motions that are for consideration are posted on the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pending matters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webpage at least one week in advance of the meeting.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It is possible to propose a motion during a Faculty Senate meeting.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The vote on a particular resolution never takes place during the meeting at which the resolution is actually presented. </a:t>
            </a:r>
            <a:endParaRPr lang="en-US" sz="2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64F2B2-B75E-3881-423E-EA4574BCDB97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0E172D-0689-B336-457B-E818C9E4CE7A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Placing a Motion</a:t>
            </a:r>
          </a:p>
        </p:txBody>
      </p:sp>
    </p:spTree>
    <p:extLst>
      <p:ext uri="{BB962C8B-B14F-4D97-AF65-F5344CB8AC3E}">
        <p14:creationId xmlns:p14="http://schemas.microsoft.com/office/powerpoint/2010/main" val="2172443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03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riting on a whiteboard&#10;&#10;AI-generated content may be incorrect.">
            <a:extLst>
              <a:ext uri="{FF2B5EF4-FFF2-40B4-BE49-F238E27FC236}">
                <a16:creationId xmlns:a16="http://schemas.microsoft.com/office/drawing/2014/main" id="{43C44D51-733C-0471-008B-C3C21B19AC6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8000"/>
          </a:blip>
          <a:srcRect r="25658"/>
          <a:stretch>
            <a:fillRect/>
          </a:stretch>
        </p:blipFill>
        <p:spPr>
          <a:xfrm>
            <a:off x="1" y="0"/>
            <a:ext cx="9144000" cy="6901617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C8CEA32-7D42-4DAA-9DC6-B295094A9616}"/>
              </a:ext>
            </a:extLst>
          </p:cNvPr>
          <p:cNvSpPr txBox="1">
            <a:spLocks/>
          </p:cNvSpPr>
          <p:nvPr/>
        </p:nvSpPr>
        <p:spPr>
          <a:xfrm>
            <a:off x="313521" y="2287087"/>
            <a:ext cx="8572063" cy="3415490"/>
          </a:xfrm>
          <a:prstGeom prst="rect">
            <a:avLst/>
          </a:prstGeom>
          <a:noFill/>
          <a:ln w="38100">
            <a:noFill/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987393-30C5-B045-8AC6-A19CF217790E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4EC65F5-2C84-24B2-9C57-2BE35F6D74F7}"/>
              </a:ext>
            </a:extLst>
          </p:cNvPr>
          <p:cNvSpPr txBox="1">
            <a:spLocks/>
          </p:cNvSpPr>
          <p:nvPr/>
        </p:nvSpPr>
        <p:spPr>
          <a:xfrm>
            <a:off x="313522" y="2287087"/>
            <a:ext cx="8572062" cy="2432456"/>
          </a:xfrm>
          <a:prstGeom prst="rect">
            <a:avLst/>
          </a:prstGeom>
          <a:noFill/>
          <a:ln w="38100">
            <a:noFill/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350" b="0" dirty="0">
                <a:latin typeface="Calibri" panose="020F0502020204030204" pitchFamily="34" charset="0"/>
                <a:cs typeface="Calibri" panose="020F0502020204030204" pitchFamily="34" charset="0"/>
              </a:rPr>
              <a:t>Cornell University is located on the traditional homelands of the </a:t>
            </a:r>
            <a:r>
              <a:rPr lang="en-US" sz="1350" b="0" dirty="0" err="1">
                <a:latin typeface="Calibri" panose="020F0502020204030204" pitchFamily="34" charset="0"/>
                <a:cs typeface="Calibri" panose="020F0502020204030204" pitchFamily="34" charset="0"/>
              </a:rPr>
              <a:t>Gayogo̱hó꞉nǫ</a:t>
            </a:r>
            <a:r>
              <a:rPr lang="en-US" sz="1350" b="0" dirty="0">
                <a:latin typeface="Calibri" panose="020F0502020204030204" pitchFamily="34" charset="0"/>
                <a:cs typeface="Calibri" panose="020F0502020204030204" pitchFamily="34" charset="0"/>
              </a:rPr>
              <a:t>' (the Cayuga Nation). The </a:t>
            </a:r>
            <a:r>
              <a:rPr lang="en-US" sz="1350" b="0" dirty="0" err="1">
                <a:latin typeface="Calibri" panose="020F0502020204030204" pitchFamily="34" charset="0"/>
                <a:cs typeface="Calibri" panose="020F0502020204030204" pitchFamily="34" charset="0"/>
              </a:rPr>
              <a:t>Gayogo̱hó꞉nǫ</a:t>
            </a:r>
            <a:r>
              <a:rPr lang="en-US" sz="1350" b="0" dirty="0">
                <a:latin typeface="Calibri" panose="020F0502020204030204" pitchFamily="34" charset="0"/>
                <a:cs typeface="Calibri" panose="020F0502020204030204" pitchFamily="34" charset="0"/>
              </a:rPr>
              <a:t>' are members of the Haudenosaunee Confederacy, an alliance of six sovereign Nations with a historic and contemporary presence on this land. The Confederacy precedes the establishment of Cornell University, New York state, and the United States of America. We acknowledge the painful history of </a:t>
            </a:r>
            <a:r>
              <a:rPr lang="en-US" sz="1350" b="0" dirty="0" err="1">
                <a:latin typeface="Calibri" panose="020F0502020204030204" pitchFamily="34" charset="0"/>
                <a:cs typeface="Calibri" panose="020F0502020204030204" pitchFamily="34" charset="0"/>
              </a:rPr>
              <a:t>Gayogo̱hó꞉nǫ</a:t>
            </a:r>
            <a:r>
              <a:rPr lang="en-US" sz="1350" b="0" dirty="0">
                <a:latin typeface="Calibri" panose="020F0502020204030204" pitchFamily="34" charset="0"/>
                <a:cs typeface="Calibri" panose="020F0502020204030204" pitchFamily="34" charset="0"/>
              </a:rPr>
              <a:t>' dispossession and honor the ongoing connection of </a:t>
            </a:r>
            <a:r>
              <a:rPr lang="en-US" sz="1350" b="0" dirty="0" err="1">
                <a:latin typeface="Calibri" panose="020F0502020204030204" pitchFamily="34" charset="0"/>
                <a:cs typeface="Calibri" panose="020F0502020204030204" pitchFamily="34" charset="0"/>
              </a:rPr>
              <a:t>Gayogo̱hó꞉nǫ</a:t>
            </a:r>
            <a:r>
              <a:rPr lang="en-US" sz="1350" b="0" dirty="0">
                <a:latin typeface="Calibri" panose="020F0502020204030204" pitchFamily="34" charset="0"/>
                <a:cs typeface="Calibri" panose="020F0502020204030204" pitchFamily="34" charset="0"/>
              </a:rPr>
              <a:t>' people, past and present, to these lands and waters.</a:t>
            </a:r>
          </a:p>
          <a:p>
            <a:pPr algn="l">
              <a:lnSpc>
                <a:spcPct val="150000"/>
              </a:lnSpc>
            </a:pPr>
            <a:endParaRPr lang="en-US" sz="135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350" b="0" i="1" dirty="0">
                <a:latin typeface="Calibri" panose="020F0502020204030204" pitchFamily="34" charset="0"/>
                <a:cs typeface="Calibri" panose="020F0502020204030204" pitchFamily="34" charset="0"/>
              </a:rPr>
              <a:t>This land acknowledgment has been reviewed and approved by the traditional </a:t>
            </a:r>
            <a:r>
              <a:rPr lang="en-US" sz="1350" b="0" i="1" dirty="0" err="1">
                <a:latin typeface="Calibri" panose="020F0502020204030204" pitchFamily="34" charset="0"/>
                <a:cs typeface="Calibri" panose="020F0502020204030204" pitchFamily="34" charset="0"/>
              </a:rPr>
              <a:t>Gayogo̱hó꞉nǫ</a:t>
            </a:r>
            <a:r>
              <a:rPr lang="en-US" sz="1350" b="0" i="1" dirty="0">
                <a:latin typeface="Calibri" panose="020F0502020204030204" pitchFamily="34" charset="0"/>
                <a:cs typeface="Calibri" panose="020F0502020204030204" pitchFamily="34" charset="0"/>
              </a:rPr>
              <a:t>' leadership.</a:t>
            </a:r>
          </a:p>
          <a:p>
            <a:pPr algn="l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28D29B-80EA-3110-4CB9-17ED20CDE443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Gayogo̱ho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́꞉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nǫʼ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Land Acknowledgement</a:t>
            </a:r>
          </a:p>
        </p:txBody>
      </p:sp>
    </p:spTree>
    <p:extLst>
      <p:ext uri="{BB962C8B-B14F-4D97-AF65-F5344CB8AC3E}">
        <p14:creationId xmlns:p14="http://schemas.microsoft.com/office/powerpoint/2010/main" val="2112907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96B1D-22E3-D075-8988-4DA010E5C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21" y="1705154"/>
            <a:ext cx="8572063" cy="3743549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meetings will be 3:30-5:00 p.m. on the second Wednesday of the month during the academic year (Meeting dates are subject to change.)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Hybrid Format</a:t>
            </a:r>
          </a:p>
          <a:p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Zoom will be available; Faculty Senators will receive the zoom link to disseminate to faculty (or non-faculty guests with permission from the Office of the Dean of Faculty)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2025-26 Academic Year Dates in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Schwartz Auditorium, Rockefeller Hall</a:t>
            </a:r>
            <a:endParaRPr lang="en-US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September 10, October 8, November 12, &amp; December 10 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Reserved dates: September 17, October 22 &amp; November 19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February 11, March 11, April 8, &amp; May 6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Reserved dates: February 25, March 25 &amp; April 22</a:t>
            </a:r>
            <a:b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E67E97-670C-FA1E-F0A4-61F9D9C38492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26C2F1-2860-A00D-7114-E1CE5A6723C4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Meeting Dates</a:t>
            </a:r>
          </a:p>
        </p:txBody>
      </p:sp>
    </p:spTree>
    <p:extLst>
      <p:ext uri="{BB962C8B-B14F-4D97-AF65-F5344CB8AC3E}">
        <p14:creationId xmlns:p14="http://schemas.microsoft.com/office/powerpoint/2010/main" val="3760655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8DC5-3763-BBDC-BE61-7A6860362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on a stage&#10;&#10;AI-generated content may be incorrect.">
            <a:extLst>
              <a:ext uri="{FF2B5EF4-FFF2-40B4-BE49-F238E27FC236}">
                <a16:creationId xmlns:a16="http://schemas.microsoft.com/office/drawing/2014/main" id="{6185B54F-CFE8-BEEE-1935-EDAF827D3D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r="1111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0914D14-0119-9D38-AFA4-91B81BEBD06E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0" dirty="0">
                <a:latin typeface="Calibri" panose="020F0502020204030204" pitchFamily="34" charset="0"/>
                <a:cs typeface="Calibri" panose="020F0502020204030204" pitchFamily="34" charset="0"/>
              </a:rPr>
              <a:t>Discussion &amp; Questions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71E15E4-4935-D5A0-79D7-9BA197E2DA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10884" y="2294788"/>
            <a:ext cx="2383561" cy="23835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18CB844-F8E7-660B-74D3-D01428754514}"/>
              </a:ext>
            </a:extLst>
          </p:cNvPr>
          <p:cNvSpPr/>
          <p:nvPr/>
        </p:nvSpPr>
        <p:spPr>
          <a:xfrm>
            <a:off x="30665" y="1105281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357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playing instruments&#10;&#10;AI-generated content may be incorrect.">
            <a:extLst>
              <a:ext uri="{FF2B5EF4-FFF2-40B4-BE49-F238E27FC236}">
                <a16:creationId xmlns:a16="http://schemas.microsoft.com/office/drawing/2014/main" id="{DCA40854-19CB-2B9F-F776-D6136E135C6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rcRect r="1114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3894FE-E2FA-4860-9E47-D0DA5149E091}"/>
              </a:ext>
            </a:extLst>
          </p:cNvPr>
          <p:cNvSpPr txBox="1"/>
          <p:nvPr/>
        </p:nvSpPr>
        <p:spPr>
          <a:xfrm>
            <a:off x="313521" y="1316883"/>
            <a:ext cx="8572063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5143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Faculty Senate 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Orientation</a:t>
            </a:r>
          </a:p>
          <a:p>
            <a:pPr algn="ctr" defTabSz="5143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August 27, 2025</a:t>
            </a:r>
          </a:p>
          <a:p>
            <a:pPr algn="ctr" defTabSz="5143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Who we are</a:t>
            </a:r>
          </a:p>
          <a:p>
            <a:pPr algn="l">
              <a:buFont typeface="Arial" pitchFamily="34" charset="0"/>
              <a:buChar char="•"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Introductions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Dean of Faculty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Associate Dean of Faculty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Speaker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University Faculty Committee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Senate Committee Chairs </a:t>
            </a:r>
          </a:p>
          <a:p>
            <a:pPr algn="l">
              <a:buFont typeface="Arial" pitchFamily="34" charset="0"/>
              <a:buChar char="•"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Faculty Senate Functions and Procedures</a:t>
            </a:r>
          </a:p>
          <a:p>
            <a:pPr algn="l">
              <a:buFont typeface="Arial" pitchFamily="34" charset="0"/>
              <a:buChar char="•"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Discussion &amp; Questions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75C70A-69C6-444F-B68E-FEDF8C57045B}"/>
              </a:ext>
            </a:extLst>
          </p:cNvPr>
          <p:cNvSpPr/>
          <p:nvPr/>
        </p:nvSpPr>
        <p:spPr>
          <a:xfrm>
            <a:off x="313521" y="115542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3C8DA9-0A39-615E-19F9-F1ED4FC77E3D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Welcome &amp; Welcome Back Senators!</a:t>
            </a:r>
          </a:p>
        </p:txBody>
      </p:sp>
    </p:spTree>
    <p:extLst>
      <p:ext uri="{BB962C8B-B14F-4D97-AF65-F5344CB8AC3E}">
        <p14:creationId xmlns:p14="http://schemas.microsoft.com/office/powerpoint/2010/main" val="1262131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3894FE-E2FA-4860-9E47-D0DA5149E091}"/>
              </a:ext>
            </a:extLst>
          </p:cNvPr>
          <p:cNvSpPr txBox="1"/>
          <p:nvPr/>
        </p:nvSpPr>
        <p:spPr>
          <a:xfrm>
            <a:off x="408940" y="2275564"/>
            <a:ext cx="8280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University Faculty: 1,600 + Research-Teaching-Extension Faculty: 800</a:t>
            </a:r>
          </a:p>
          <a:p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Emeritae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/i Faculty: 775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Campuses: 3 (Ithaca, Geneva, and Cornell Tech)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Colleges and Schools: 13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Departments: 88</a:t>
            </a: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Senators: 135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Senate Committees: 12 + 2 working groups</a:t>
            </a:r>
          </a:p>
          <a:p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AF30EB-3ADE-3729-549D-C8B33C05D1F6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Who we are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133FA4-A040-E992-E3E8-16C25F080AF0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335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3894FE-E2FA-4860-9E47-D0DA5149E091}"/>
              </a:ext>
            </a:extLst>
          </p:cNvPr>
          <p:cNvSpPr txBox="1"/>
          <p:nvPr/>
        </p:nvSpPr>
        <p:spPr>
          <a:xfrm>
            <a:off x="258415" y="1206787"/>
            <a:ext cx="857206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Elected by Entire faculty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Dean of Faculty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Associate Dean of Faculty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University Faculty Committee 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Sets the Senate meeting agendas. Meets with the President, the Provost, and the Executive Committee of the Board of Trustees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Nominations and Elections Committee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Oversees the staffing of Senate committees and faculty elections.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 Assists with the faculty staffing of Provost-based committees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University At-Large Senators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Faculty Trustees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Voting Members Elected by Departments or College RTE At-Large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Senators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Emeritae / Emeriti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Cornell University Library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Elected by the Senate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Speaker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D38A9C-9702-10CA-089C-5DD0A898AA68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Democratically Elected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2C3A92-5DDA-50B3-B376-2B7DA7B58C53}"/>
              </a:ext>
            </a:extLst>
          </p:cNvPr>
          <p:cNvSpPr/>
          <p:nvPr/>
        </p:nvSpPr>
        <p:spPr>
          <a:xfrm>
            <a:off x="258416" y="1190804"/>
            <a:ext cx="8572063" cy="537129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81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at a table with laptops&#10;&#10;AI-generated content may be incorrect.">
            <a:extLst>
              <a:ext uri="{FF2B5EF4-FFF2-40B4-BE49-F238E27FC236}">
                <a16:creationId xmlns:a16="http://schemas.microsoft.com/office/drawing/2014/main" id="{C7B8E881-B278-2520-48B7-64F6CCD507C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l="-11694" t="-221" r="5847" b="221"/>
          <a:stretch/>
        </p:blipFill>
        <p:spPr>
          <a:xfrm>
            <a:off x="-1135661" y="-15168"/>
            <a:ext cx="10279661" cy="687316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D55B4AE-3C92-781E-E2C7-DC105A75AA91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Office of the Dean of Faculty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AC5333-BFEA-B3CE-3ADF-A6BA5B1CB4D9}"/>
              </a:ext>
            </a:extLst>
          </p:cNvPr>
          <p:cNvSpPr/>
          <p:nvPr/>
        </p:nvSpPr>
        <p:spPr>
          <a:xfrm>
            <a:off x="86018" y="1214244"/>
            <a:ext cx="8971964" cy="1019020"/>
          </a:xfrm>
          <a:prstGeom prst="rect">
            <a:avLst/>
          </a:prstGeom>
          <a:solidFill>
            <a:srgbClr val="C30307">
              <a:alpha val="58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73E1F3-40F3-FFCB-C832-2E42D3FDD7F1}"/>
              </a:ext>
            </a:extLst>
          </p:cNvPr>
          <p:cNvSpPr/>
          <p:nvPr/>
        </p:nvSpPr>
        <p:spPr>
          <a:xfrm>
            <a:off x="86018" y="2384051"/>
            <a:ext cx="8971964" cy="1019020"/>
          </a:xfrm>
          <a:prstGeom prst="rect">
            <a:avLst/>
          </a:prstGeom>
          <a:solidFill>
            <a:srgbClr val="C30307">
              <a:alpha val="58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918660-9F3E-FFE5-7DEB-B17A495E41B5}"/>
              </a:ext>
            </a:extLst>
          </p:cNvPr>
          <p:cNvSpPr/>
          <p:nvPr/>
        </p:nvSpPr>
        <p:spPr>
          <a:xfrm>
            <a:off x="93204" y="3575572"/>
            <a:ext cx="8971964" cy="1019020"/>
          </a:xfrm>
          <a:prstGeom prst="rect">
            <a:avLst/>
          </a:prstGeom>
          <a:solidFill>
            <a:srgbClr val="C30307">
              <a:alpha val="58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A927DB-8B71-2B63-165E-F2071312D941}"/>
              </a:ext>
            </a:extLst>
          </p:cNvPr>
          <p:cNvSpPr/>
          <p:nvPr/>
        </p:nvSpPr>
        <p:spPr>
          <a:xfrm>
            <a:off x="86018" y="4750845"/>
            <a:ext cx="8971964" cy="1019020"/>
          </a:xfrm>
          <a:prstGeom prst="rect">
            <a:avLst/>
          </a:prstGeom>
          <a:solidFill>
            <a:srgbClr val="C30307">
              <a:alpha val="58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A20BA6-6C68-B984-BCE3-1B9C9FFC682B}"/>
              </a:ext>
            </a:extLst>
          </p:cNvPr>
          <p:cNvSpPr/>
          <p:nvPr/>
        </p:nvSpPr>
        <p:spPr>
          <a:xfrm>
            <a:off x="0" y="6019029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Faculty Volunteer Engine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6E295D-3B60-E7E9-C36E-20A62F77F414}"/>
              </a:ext>
            </a:extLst>
          </p:cNvPr>
          <p:cNvSpPr txBox="1"/>
          <p:nvPr/>
        </p:nvSpPr>
        <p:spPr>
          <a:xfrm>
            <a:off x="166649" y="1401293"/>
            <a:ext cx="15031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Dean of Faculty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Eve De Rosa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(Elected)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48C177-D74F-6146-7143-E52EB5901ADC}"/>
              </a:ext>
            </a:extLst>
          </p:cNvPr>
          <p:cNvSpPr txBox="1"/>
          <p:nvPr/>
        </p:nvSpPr>
        <p:spPr>
          <a:xfrm>
            <a:off x="1788342" y="1409270"/>
            <a:ext cx="23546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Associate Dean of Faculty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Adam T. Smith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(Elected)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3E0D08-9E8B-50AA-D4FE-16752404376E}"/>
              </a:ext>
            </a:extLst>
          </p:cNvPr>
          <p:cNvSpPr txBox="1"/>
          <p:nvPr/>
        </p:nvSpPr>
        <p:spPr>
          <a:xfrm>
            <a:off x="45237" y="2576832"/>
            <a:ext cx="42710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University Faculty Committee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Liaison and sets the agenda for Senate meetings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9 Members (Elected)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FD7ADA-0802-F1A6-DC67-B8174CC8ACB8}"/>
              </a:ext>
            </a:extLst>
          </p:cNvPr>
          <p:cNvSpPr txBox="1"/>
          <p:nvPr/>
        </p:nvSpPr>
        <p:spPr>
          <a:xfrm>
            <a:off x="4618736" y="2576832"/>
            <a:ext cx="44731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Nominations and Elections Committee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Staffs the Senate committees and faculty elections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9 Members (6 Elected)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06C467-4257-DA4F-95C1-51754FBE87C2}"/>
              </a:ext>
            </a:extLst>
          </p:cNvPr>
          <p:cNvSpPr txBox="1"/>
          <p:nvPr/>
        </p:nvSpPr>
        <p:spPr>
          <a:xfrm>
            <a:off x="4355873" y="1401293"/>
            <a:ext cx="14827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Executive Staff </a:t>
            </a:r>
          </a:p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Assistant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Jill Short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210BFA-AA7F-3959-BC50-21BFB1A56BB5}"/>
              </a:ext>
            </a:extLst>
          </p:cNvPr>
          <p:cNvSpPr txBox="1"/>
          <p:nvPr/>
        </p:nvSpPr>
        <p:spPr>
          <a:xfrm>
            <a:off x="6006868" y="1409270"/>
            <a:ext cx="13952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Staff Assistant</a:t>
            </a:r>
          </a:p>
          <a:p>
            <a:pPr algn="ctr"/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C.A.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Shugarts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5ED21E-03E1-D1B5-B20E-EE9CF68977DA}"/>
              </a:ext>
            </a:extLst>
          </p:cNvPr>
          <p:cNvSpPr txBox="1"/>
          <p:nvPr/>
        </p:nvSpPr>
        <p:spPr>
          <a:xfrm>
            <a:off x="3870723" y="3821178"/>
            <a:ext cx="14169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Faculty Senate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130 Senators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8A2588-C017-CC74-21E1-32BF54F3AEE4}"/>
              </a:ext>
            </a:extLst>
          </p:cNvPr>
          <p:cNvSpPr txBox="1"/>
          <p:nvPr/>
        </p:nvSpPr>
        <p:spPr>
          <a:xfrm>
            <a:off x="-111587" y="4968303"/>
            <a:ext cx="94010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12 Senate Committees</a:t>
            </a:r>
          </a:p>
          <a:p>
            <a:pPr algn="ctr"/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 WHITE    AFPSF     CAPP     EPC     FACAPE     FACTA     FCPR     FPC    LIBRARY   MUSIC     ROTC    LECTURES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E9FB81A-A763-6453-C637-D82D553E3905}"/>
              </a:ext>
            </a:extLst>
          </p:cNvPr>
          <p:cNvSpPr txBox="1"/>
          <p:nvPr/>
        </p:nvSpPr>
        <p:spPr>
          <a:xfrm>
            <a:off x="7369128" y="1401293"/>
            <a:ext cx="17161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CAPE Staff </a:t>
            </a:r>
          </a:p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Assistant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Melissa Rooklidge</a:t>
            </a:r>
          </a:p>
        </p:txBody>
      </p:sp>
    </p:spTree>
    <p:extLst>
      <p:ext uri="{BB962C8B-B14F-4D97-AF65-F5344CB8AC3E}">
        <p14:creationId xmlns:p14="http://schemas.microsoft.com/office/powerpoint/2010/main" val="417243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3894FE-E2FA-4860-9E47-D0DA5149E091}"/>
              </a:ext>
            </a:extLst>
          </p:cNvPr>
          <p:cNvSpPr txBox="1"/>
          <p:nvPr/>
        </p:nvSpPr>
        <p:spPr>
          <a:xfrm>
            <a:off x="279231" y="1640049"/>
            <a:ext cx="9276249" cy="40626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A.D. White-Professors-At-Large</a:t>
            </a: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- </a:t>
            </a:r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Bob Weiss</a:t>
            </a:r>
          </a:p>
          <a:p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Academic Freedom and Professional Status of Faculty</a:t>
            </a: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- </a:t>
            </a:r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Tracy </a:t>
            </a:r>
            <a:r>
              <a:rPr lang="en-US" sz="1800" dirty="0" err="1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Stokol</a:t>
            </a:r>
            <a:endParaRPr lang="en-US" sz="18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Committee on Academic Programs and Policies</a:t>
            </a: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– </a:t>
            </a:r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Tom Pepinsky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Educational Policy Committee</a:t>
            </a: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– </a:t>
            </a:r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Jillian Goldfarb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Faculty Advisory Committee on Tenure Appointments </a:t>
            </a: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– </a:t>
            </a:r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Eve De Rosa</a:t>
            </a:r>
          </a:p>
          <a:p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Faculty Advisory Committee on Athletics &amp; Physical Education</a:t>
            </a: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- </a:t>
            </a:r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Ashleigh Newman</a:t>
            </a:r>
          </a:p>
          <a:p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Financial Policies Committee</a:t>
            </a: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– </a:t>
            </a:r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Luis M. Schang</a:t>
            </a:r>
          </a:p>
          <a:p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 Lectures Committee</a:t>
            </a: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- </a:t>
            </a:r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Phil Nicholson</a:t>
            </a:r>
          </a:p>
          <a:p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 Library Board </a:t>
            </a: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- 	</a:t>
            </a:r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Karim-Aly Kassam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University-ROTC Relationships Committee</a:t>
            </a: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– </a:t>
            </a:r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Bill Philpot</a:t>
            </a:r>
          </a:p>
          <a:p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Committee on Music</a:t>
            </a:r>
            <a:r>
              <a:rPr lang="en-US" sz="20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- </a:t>
            </a:r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Roger Stephen Gilbert</a:t>
            </a:r>
          </a:p>
          <a:p>
            <a:r>
              <a:rPr lang="en-US" sz="18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RTE Working Group – Kim Kopko and John Callister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5DF809-EBE8-87D5-8843-DDF1BE7FA4B9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E8E3EF-3D7C-72BA-74A6-CFE2416CE892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Faculty Senate Committee Chairs</a:t>
            </a:r>
          </a:p>
        </p:txBody>
      </p:sp>
    </p:spTree>
    <p:extLst>
      <p:ext uri="{BB962C8B-B14F-4D97-AF65-F5344CB8AC3E}">
        <p14:creationId xmlns:p14="http://schemas.microsoft.com/office/powerpoint/2010/main" val="1160091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in a room&#10;&#10;AI-generated content may be incorrect.">
            <a:extLst>
              <a:ext uri="{FF2B5EF4-FFF2-40B4-BE49-F238E27FC236}">
                <a16:creationId xmlns:a16="http://schemas.microsoft.com/office/drawing/2014/main" id="{F1E02A05-1702-FE9B-2CEE-ACD7A33BF5D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b="4505"/>
          <a:stretch/>
        </p:blipFill>
        <p:spPr>
          <a:xfrm>
            <a:off x="0" y="0"/>
            <a:ext cx="9144000" cy="68699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819F870-7FB2-7C61-E73C-16504470C156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New Legislation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3C87550-707F-235C-8E5C-FF8422B50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932" y="1282694"/>
            <a:ext cx="8656136" cy="4873924"/>
          </a:xfrm>
        </p:spPr>
        <p:txBody>
          <a:bodyPr>
            <a:noAutofit/>
          </a:bodyPr>
          <a:lstStyle/>
          <a:p>
            <a:endParaRPr lang="en-U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FACULTY: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Visibility of the department chair’s letter to the dean in </a:t>
            </a:r>
          </a:p>
          <a:p>
            <a:pPr marL="457200" lvl="1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tenure cases</a:t>
            </a:r>
          </a:p>
          <a:p>
            <a:pPr lvl="1"/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Selection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rocess for external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eviewers in tenure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ases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Teaching Professor academic title in Bowers Computing and Information Science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Teaching Professor academic title in the Brooks School of Public Policy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Teaching Professor academic title in Cornell Engineering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59D2F7-5C4A-7B2E-2432-EADBAF823330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74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E77D2-008D-58A0-2027-20F3101B4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on grass in a park&#10;&#10;AI-generated content may be incorrect.">
            <a:extLst>
              <a:ext uri="{FF2B5EF4-FFF2-40B4-BE49-F238E27FC236}">
                <a16:creationId xmlns:a16="http://schemas.microsoft.com/office/drawing/2014/main" id="{C4D5E858-1FAB-F8CB-AF9D-F55940C2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r="11631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8F35AC7-7B7C-8968-6145-D9862391FFA0}"/>
              </a:ext>
            </a:extLst>
          </p:cNvPr>
          <p:cNvSpPr/>
          <p:nvPr/>
        </p:nvSpPr>
        <p:spPr>
          <a:xfrm>
            <a:off x="0" y="318473"/>
            <a:ext cx="9144000" cy="7373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New Legislation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6118203F-F8B3-06A8-9058-726BEA61E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932" y="1561802"/>
            <a:ext cx="8656136" cy="4873924"/>
          </a:xfrm>
        </p:spPr>
        <p:txBody>
          <a:bodyPr>
            <a:noAutofit/>
          </a:bodyPr>
          <a:lstStyle/>
          <a:p>
            <a:endParaRPr lang="en-U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ACADEMIC: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Adopt a unified transfer credit policy for undergraduate transfer students</a:t>
            </a:r>
          </a:p>
          <a:p>
            <a:pPr lvl="1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</a:t>
            </a:r>
          </a:p>
          <a:p>
            <a:pPr lvl="1"/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Concerning increased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olice and security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ameras on campus</a:t>
            </a:r>
          </a:p>
          <a:p>
            <a:pPr lvl="1"/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Concerning violations of faculty Academic Freedom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2BD332C-FE5D-CA8B-804A-127A515F25C4}"/>
              </a:ext>
            </a:extLst>
          </p:cNvPr>
          <p:cNvSpPr/>
          <p:nvPr/>
        </p:nvSpPr>
        <p:spPr>
          <a:xfrm>
            <a:off x="258416" y="1705154"/>
            <a:ext cx="8572063" cy="454715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40860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1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Blank Presentation">
      <a:majorFont>
        <a:latin typeface="Helvetica"/>
        <a:ea typeface="Osaka"/>
        <a:cs typeface="Osaka"/>
      </a:majorFont>
      <a:minorFont>
        <a:latin typeface="Helvetica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3366"/>
        </a:dk1>
        <a:lt1>
          <a:srgbClr val="FFFFFF"/>
        </a:lt1>
        <a:dk2>
          <a:srgbClr val="000099"/>
        </a:dk2>
        <a:lt2>
          <a:srgbClr val="F6FF31"/>
        </a:lt2>
        <a:accent1>
          <a:srgbClr val="3366CC"/>
        </a:accent1>
        <a:accent2>
          <a:srgbClr val="E0101D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CB0D19"/>
        </a:accent6>
        <a:hlink>
          <a:srgbClr val="0DFF34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Eve_Noa:Applications:Microsoft Office 2004:Templates:Presentations:Designs:Blank Presentation</Template>
  <TotalTime>16697</TotalTime>
  <Words>1743</Words>
  <Application>Microsoft Office PowerPoint</Application>
  <PresentationFormat>On-screen Show (4:3)</PresentationFormat>
  <Paragraphs>188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Helvetica</vt:lpstr>
      <vt:lpstr>Times</vt:lpstr>
      <vt:lpstr>Times New Roman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Toronto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Acetylcholine, Attention, and Feature Binding: A Cross-species Investigation</dc:title>
  <dc:creator>Eve User</dc:creator>
  <cp:lastModifiedBy>Jill M. Short</cp:lastModifiedBy>
  <cp:revision>629</cp:revision>
  <dcterms:created xsi:type="dcterms:W3CDTF">2012-03-05T12:16:02Z</dcterms:created>
  <dcterms:modified xsi:type="dcterms:W3CDTF">2026-09-01T18:48:20Z</dcterms:modified>
</cp:coreProperties>
</file>